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3" r:id="rId12"/>
    <p:sldId id="292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256" r:id="rId22"/>
    <p:sldId id="303" r:id="rId23"/>
    <p:sldId id="305" r:id="rId24"/>
    <p:sldId id="304" r:id="rId25"/>
    <p:sldId id="308" r:id="rId26"/>
    <p:sldId id="306" r:id="rId27"/>
    <p:sldId id="307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20"/>
    <p:restoredTop sz="94690"/>
  </p:normalViewPr>
  <p:slideViewPr>
    <p:cSldViewPr snapToGrid="0" snapToObjects="1">
      <p:cViewPr varScale="1">
        <p:scale>
          <a:sx n="131" d="100"/>
          <a:sy n="131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23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33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16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163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554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02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465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28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17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492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585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DD598-9959-5F41-9D68-D7C8578A74E8}" type="datetimeFigureOut">
              <a:rPr kumimoji="1" lang="ko-KR" altLang="en-US" smtClean="0"/>
              <a:t>2018. 10. 3.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FA21E-188C-C547-99E5-E14CA9A175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793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joobong.blog.me/22080163165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927513&amp;cid=51007&amp;categoryId=51007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dai/ml-lessons/blob/master/lesson2-lung-xrays-segmentation.ipynb" TargetMode="External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n.naver.com/qna/detail.nhn?d1id=7&amp;dirId=701&amp;docId=25787230&amp;qb=THVuZyBNYXNz&amp;enc=utf8&amp;section=kin&amp;rank=1&amp;search_sort=0&amp;spq=0&amp;pid=TI5d7spySEhssc61tuhssssst10-085647&amp;sid=6h52wZfKcUElo1CILyIpYw%3D%3D" TargetMode="External"/><Relationship Id="rId2" Type="http://schemas.openxmlformats.org/officeDocument/2006/relationships/hyperlink" Target="http://www.amc.seoul.kr/asan/healthinfo/disease/diseaseDetail.do?contentId=3271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2C81E8-C3D3-FE41-A7CF-3956906F7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677" y="914400"/>
            <a:ext cx="2743200" cy="2887579"/>
          </a:xfrm>
        </p:spPr>
        <p:txBody>
          <a:bodyPr>
            <a:normAutofit/>
          </a:bodyPr>
          <a:lstStyle/>
          <a:p>
            <a:r>
              <a:rPr kumimoji="1" lang="en-US" altLang="ko-KR" sz="4200" dirty="0">
                <a:solidFill>
                  <a:srgbClr val="FFFFFF"/>
                </a:solidFill>
              </a:rPr>
              <a:t>Pneumonia Detection</a:t>
            </a:r>
            <a:endParaRPr kumimoji="1" lang="ko-KR" altLang="en-US" sz="42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C7AF7C1-6434-F140-B186-6C1A091A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2062870"/>
            <a:ext cx="4915159" cy="2740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A258C6-BA25-6E4C-B53E-32B5C0DDE410}"/>
              </a:ext>
            </a:extLst>
          </p:cNvPr>
          <p:cNvSpPr txBox="1"/>
          <p:nvPr/>
        </p:nvSpPr>
        <p:spPr>
          <a:xfrm>
            <a:off x="4737369" y="5000335"/>
            <a:ext cx="344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Part 1. Basic Medical Knowledge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081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6769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What makes Pneumonia unique?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FD9DB4-87E7-E240-9567-1D4CAB75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0" y="1585147"/>
            <a:ext cx="8801172" cy="41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34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Lung Nodules and Masses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27586" y="2470026"/>
            <a:ext cx="38306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main difference in the types of opacities between these two patients is the borders and the shape of the opacity.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Patient 3 has multiple round and clearly defined opacities.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2DD91-AB4B-9240-B873-187C6DDB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29810"/>
            <a:ext cx="4737100" cy="47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2778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Lung Opacity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73389" y="2534438"/>
            <a:ext cx="3830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Patient 2 has this poorly defined haziness which obscures the margins of the lungs and heart.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This haziness is termed consolidation(</a:t>
            </a:r>
            <a:r>
              <a:rPr lang="ko-KR" altLang="en-US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폐경화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)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0D97BB-EB75-124D-9422-D2D614F4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0" y="1382098"/>
            <a:ext cx="5159898" cy="51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Pneumonia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73389" y="3265579"/>
            <a:ext cx="3830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Usually, there are airs in Alveoli.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But if someone got Pneumonia, 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Alveoli filled with fluid.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BB0EB4-9D82-E049-AEBA-E26C364B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75" y="1392079"/>
            <a:ext cx="4663950" cy="485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1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624733-966F-E649-B662-5C10A209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28"/>
            <a:ext cx="5072063" cy="50720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5948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Ground Glass Opacities(GGO)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72063" y="2509895"/>
            <a:ext cx="3830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can see that the lungs are whiter than they should be, but we can see most of the border of the lungs and heart.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GGO is less opaque than Consolidation.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31FBD5-07A3-8D40-9613-142C43418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4" y="1291619"/>
            <a:ext cx="4892551" cy="5153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3063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Consolidations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86547" y="2294835"/>
            <a:ext cx="38306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are fuzzy areas in the lungs and the borders of the lungs and heart cannot be seen.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can refer to this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3"/>
              </a:rPr>
              <a:t>link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8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BE4A024-ECBA-D446-A8ED-8999844F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9" y="1311460"/>
            <a:ext cx="4936257" cy="50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6535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2 – Pleural Effusion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8945" y="2603014"/>
            <a:ext cx="3830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It seems like Consolidation.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However, it is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3"/>
              </a:rPr>
              <a:t>Pleural Effusion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.</a:t>
            </a:r>
            <a:b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</a:b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It is caused by an accumulation of fluid in the chest outside of the lung.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It’s not related to Pneumonia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7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BF796F-064D-2A47-BE38-72F808BA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867"/>
            <a:ext cx="5292601" cy="5133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8847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3 – Increased Vascular Marking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13324" y="2176602"/>
            <a:ext cx="38306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heart takes more space than it should be.</a:t>
            </a:r>
          </a:p>
          <a:p>
            <a:b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</a:b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heart should not be bigger than half of the chest cavity.</a:t>
            </a:r>
            <a:b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</a:b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Also, there is an increased number and intensity of the lines coming out of the heart.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These are pulmonary blood vessels.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B63D97-6AE0-3242-8EA8-752F0A03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974"/>
            <a:ext cx="5129213" cy="5411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620688"/>
            <a:ext cx="574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4 – White Lung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008CC0-61A4-8343-8330-3D8A9BBA5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65" y="1377775"/>
            <a:ext cx="4064000" cy="50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74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4 – White Lung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3284-CE63-CD42-8FCB-40296FF70420}"/>
              </a:ext>
            </a:extLst>
          </p:cNvPr>
          <p:cNvSpPr txBox="1"/>
          <p:nvPr/>
        </p:nvSpPr>
        <p:spPr>
          <a:xfrm>
            <a:off x="270206" y="1553393"/>
            <a:ext cx="84737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are three cases.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lung was removed in a surgery called pneumonectomy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lung is filled with fluid from pneumonia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lung is there but it is surrounded by fluids inside the chest cavity(Pleural effusion)</a:t>
            </a:r>
          </a:p>
          <a:p>
            <a:pPr marL="457200" indent="-457200">
              <a:buAutoNum type="arabicPeriod"/>
            </a:pP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Since this competition is about pneumonia, and these patients have a “Target” value of 1, the cause for their big opacity is most probably pneumonia.</a:t>
            </a:r>
          </a:p>
        </p:txBody>
      </p:sp>
    </p:spTree>
    <p:extLst>
      <p:ext uri="{BB962C8B-B14F-4D97-AF65-F5344CB8AC3E}">
        <p14:creationId xmlns:p14="http://schemas.microsoft.com/office/powerpoint/2010/main" val="398231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662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Illustration of the chest anatomy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50967" y="2668388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is a mass of tissue, skin, muscles, fat, bones, heart, and big blood vessels.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But it is not useful for Pneumonia Detection.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4108C0-C768-EA45-B3CB-19691A08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5" y="1746672"/>
            <a:ext cx="4983704" cy="38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8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74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4 – White Lung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3284-CE63-CD42-8FCB-40296FF70420}"/>
              </a:ext>
            </a:extLst>
          </p:cNvPr>
          <p:cNvSpPr txBox="1"/>
          <p:nvPr/>
        </p:nvSpPr>
        <p:spPr>
          <a:xfrm>
            <a:off x="270206" y="1553393"/>
            <a:ext cx="84737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are three cases.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lung was removed in a surgery called pneumonectomy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lung is filled with fluid from pneumonia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 lung is there but it is surrounded by fluids inside the chest cavity(Pleural effusion)</a:t>
            </a:r>
          </a:p>
          <a:p>
            <a:pPr marL="457200" indent="-457200">
              <a:buAutoNum type="arabicPeriod"/>
            </a:pP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Since this competition is about pneumonia, and these patients have a “Target” value of 1, the cause for their big opacity is most probably pneumonia.</a:t>
            </a:r>
          </a:p>
        </p:txBody>
      </p:sp>
    </p:spTree>
    <p:extLst>
      <p:ext uri="{BB962C8B-B14F-4D97-AF65-F5344CB8AC3E}">
        <p14:creationId xmlns:p14="http://schemas.microsoft.com/office/powerpoint/2010/main" val="284091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2C81E8-C3D3-FE41-A7CF-3956906F7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677" y="914400"/>
            <a:ext cx="2743200" cy="2887579"/>
          </a:xfrm>
        </p:spPr>
        <p:txBody>
          <a:bodyPr>
            <a:normAutofit/>
          </a:bodyPr>
          <a:lstStyle/>
          <a:p>
            <a:r>
              <a:rPr kumimoji="1" lang="en-US" altLang="ko-KR" sz="4200" dirty="0">
                <a:solidFill>
                  <a:srgbClr val="FFFFFF"/>
                </a:solidFill>
              </a:rPr>
              <a:t>Pneumonia Detection</a:t>
            </a:r>
            <a:endParaRPr kumimoji="1" lang="ko-KR" altLang="en-US" sz="42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C7AF7C1-6434-F140-B186-6C1A091A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2062870"/>
            <a:ext cx="4915159" cy="2740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A258C6-BA25-6E4C-B53E-32B5C0DDE410}"/>
              </a:ext>
            </a:extLst>
          </p:cNvPr>
          <p:cNvSpPr txBox="1"/>
          <p:nvPr/>
        </p:nvSpPr>
        <p:spPr>
          <a:xfrm>
            <a:off x="4737369" y="5000335"/>
            <a:ext cx="344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Part 2. Model Implementation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53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8473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First Try : YOLOv3 Model with DarkNet-53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3284-CE63-CD42-8FCB-40296FF70420}"/>
              </a:ext>
            </a:extLst>
          </p:cNvPr>
          <p:cNvSpPr txBox="1"/>
          <p:nvPr/>
        </p:nvSpPr>
        <p:spPr>
          <a:xfrm>
            <a:off x="270206" y="1553393"/>
            <a:ext cx="84737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At First, since we don’t have enough computing power for learning. 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tried YOLO model.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YOLO has faster execution time than other models such as R-CNN or Mask R-CNN.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used 106 Layer model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with 15300 iteration.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And we used Batch Normalization for prevent overfitting problem.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got 0.141 score.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And Ranked 300 / 1000. TOP 30%.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C696BF-FC6D-D94B-B2DE-1CD294FB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21095"/>
            <a:ext cx="8564438" cy="9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3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8473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First Try : YOLOv3 Model with DarkNet-53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3284-CE63-CD42-8FCB-40296FF70420}"/>
              </a:ext>
            </a:extLst>
          </p:cNvPr>
          <p:cNvSpPr txBox="1"/>
          <p:nvPr/>
        </p:nvSpPr>
        <p:spPr>
          <a:xfrm>
            <a:off x="270206" y="1553393"/>
            <a:ext cx="8473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Advantage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can get high score with more less time and computing 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YOLO is more easy to use than other algorithm.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Drawback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is Limitation on score. ( It’s hard to get more high scores then 0.155 )</a:t>
            </a:r>
          </a:p>
        </p:txBody>
      </p:sp>
    </p:spTree>
    <p:extLst>
      <p:ext uri="{BB962C8B-B14F-4D97-AF65-F5344CB8AC3E}">
        <p14:creationId xmlns:p14="http://schemas.microsoft.com/office/powerpoint/2010/main" val="4192884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7917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Second Try :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Mask RCNN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with epoch 6.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3284-CE63-CD42-8FCB-40296FF70420}"/>
              </a:ext>
            </a:extLst>
          </p:cNvPr>
          <p:cNvSpPr txBox="1"/>
          <p:nvPr/>
        </p:nvSpPr>
        <p:spPr>
          <a:xfrm>
            <a:off x="270206" y="1553393"/>
            <a:ext cx="84737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studied many model such as YOLO, SSD, RCNN in this week.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And our conclusion was “Mask-RCNN is most proper model for this project”.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Because this competition’s goal is find Lung Opacities as a bound box.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And Mask-RCNN model use bound boxes for classification. 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However, Mask RCNN needs computing power a lot, so we should change our epoch more less (just 6 epoch)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As a result, We got 0.112 score.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It was worse than YOLOv3.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93414E-3A3A-E24D-B433-CE9A5C95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94" y="4237876"/>
            <a:ext cx="8550613" cy="9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89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7917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Second Try :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Mask RCNN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with epoch 6.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5D667-A2AA-964D-8F42-4F7747BBDB44}"/>
              </a:ext>
            </a:extLst>
          </p:cNvPr>
          <p:cNvSpPr txBox="1"/>
          <p:nvPr/>
        </p:nvSpPr>
        <p:spPr>
          <a:xfrm>
            <a:off x="270206" y="1553393"/>
            <a:ext cx="8473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Advantage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can find lung opacities by bound boxes.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can get more accurate result.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Drawback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This is more complex model so that we need more time and computing power to use this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Hard to analysis source code since it is very complex.</a:t>
            </a:r>
          </a:p>
        </p:txBody>
      </p:sp>
    </p:spTree>
    <p:extLst>
      <p:ext uri="{BB962C8B-B14F-4D97-AF65-F5344CB8AC3E}">
        <p14:creationId xmlns:p14="http://schemas.microsoft.com/office/powerpoint/2010/main" val="287919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7750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Third Try :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Mask RCNN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with epoch 26.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3284-CE63-CD42-8FCB-40296FF70420}"/>
              </a:ext>
            </a:extLst>
          </p:cNvPr>
          <p:cNvSpPr txBox="1"/>
          <p:nvPr/>
        </p:nvSpPr>
        <p:spPr>
          <a:xfrm>
            <a:off x="270206" y="1553393"/>
            <a:ext cx="84737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thought Second Try’s low score was caused by our hyperparameter setting.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6 epoch was too small to get accurate result.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So we changed our epoch from 6 to 26.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And we used Kaggle kernel cloud all day long for learning. 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Finally We got 0.155 score.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With ranked 160/ 1100. TOP 15%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5D212C-3AD0-1242-B644-9255624B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8" y="3782082"/>
            <a:ext cx="8482519" cy="9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21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21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The things we have to do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3284-CE63-CD42-8FCB-40296FF70420}"/>
              </a:ext>
            </a:extLst>
          </p:cNvPr>
          <p:cNvSpPr txBox="1"/>
          <p:nvPr/>
        </p:nvSpPr>
        <p:spPr>
          <a:xfrm>
            <a:off x="270206" y="1553393"/>
            <a:ext cx="84737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hyperparameter optimization.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Improve our model by adding more layers or changing FC layer’s classification algorithm.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Find more accurate and efficient epoch value.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Find more accurate and efficient step for epoch value.</a:t>
            </a: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Preventing Overfitting problem for stage2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Our goals : Get Bronze medal ( TOP 10% )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1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181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Chest Radiographs Basics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719689" y="2882701"/>
            <a:ext cx="3384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Black = Air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White = Bone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Grey = Tissue or Fluid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25B636-0213-EF4C-A56C-393643E9A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" y="1392768"/>
            <a:ext cx="5022850" cy="50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3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What is Opacity?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939" y="2122065"/>
            <a:ext cx="3324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Opacity refers to any area that preferentially attenuates the X-ray beam therefore appears more opaque than the surrounding area.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Or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Any area in the chest radiograph that is more white than it should be.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1E88CF-C152-864B-A36D-2C3A8FF81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0" y="1382098"/>
            <a:ext cx="5159898" cy="51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4933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Normal vs Lung Opacity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939" y="2122065"/>
            <a:ext cx="3324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Opacity refers to any area that preferentially attenuates the X-ray beam therefore appears more opaque than the surrounding area.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Or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Any area in the chest radiograph that is more white than it should be.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495486-2822-D647-B89C-EBFD9E69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654"/>
            <a:ext cx="9144000" cy="44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5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4933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Normal vs Lung Opacity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13299" y="2589489"/>
            <a:ext cx="3830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Usually, The lungs are full of air.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However, when someone has pneumonia, the air in the lungs is replaced by other material such as fluids, bacteria, immune system cells, etc.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495486-2822-D647-B89C-EBFD9E69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48280"/>
            <a:ext cx="4770400" cy="42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5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67908"/>
            <a:ext cx="822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Some considerations when building our model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806437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1023" y="1595018"/>
            <a:ext cx="80270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Lung Opacities are not homogenous and they do not have a clear center or clear boundaries. 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So that We can’t properly segment opacities out of the entire picture.</a:t>
            </a: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However, we can segment the lungs properly and filter out the rest of the image. We can create a clean image of the lungs for our neural network to process.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We can refer to implementation of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2"/>
              </a:rPr>
              <a:t>U-Net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and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3"/>
              </a:rPr>
              <a:t>Lesson2 : Lung X-Rays Semantic Segmentation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on Google </a:t>
            </a:r>
            <a:r>
              <a:rPr lang="en-US" altLang="ko-KR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Colab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6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8629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Special Case 1 – Lung Nodules and Masses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13299" y="2712030"/>
            <a:ext cx="3830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This patient has a Target value of 0, which means he does not have a diagnosis of pneumonia.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But there are obvious opacities in this image, so what’s going on?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2DD91-AB4B-9240-B873-187C6DDB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29810"/>
            <a:ext cx="4737100" cy="47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534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Lung Nodules and Masses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110" y="0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110" y="6394862"/>
            <a:ext cx="9144000" cy="4631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268760"/>
            <a:ext cx="583264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70436" y="2174662"/>
            <a:ext cx="38306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There are different kinds of opacities. Some are related to Pneumonia and some are not.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Opacities in Sample Patient 3 are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2"/>
              </a:rPr>
              <a:t>Lung Nodules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 and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  <a:hlinkClick r:id="rId3"/>
              </a:rPr>
              <a:t>Masses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.</a:t>
            </a:r>
          </a:p>
          <a:p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Bodoni MT" panose="020F0502020204030204" pitchFamily="34" charset="0"/>
            </a:endParaRPr>
          </a:p>
          <a:p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Bodoni MT" panose="020F0502020204030204" pitchFamily="34" charset="0"/>
              </a:rPr>
              <a:t>Unfortunately, it seems like Patient 3 he has multiple lung tumors, probably from invasive cancer.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Soongsil Univ. HHS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3" y="5517232"/>
            <a:ext cx="1267002" cy="771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2DD91-AB4B-9240-B873-187C6DDBC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529810"/>
            <a:ext cx="4737100" cy="47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02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Words>1222</Words>
  <Application>Microsoft Macintosh PowerPoint</Application>
  <PresentationFormat>화면 슬라이드 쇼(4:3)</PresentationFormat>
  <Paragraphs>186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-윤고딕330</vt:lpstr>
      <vt:lpstr>맑은 고딕</vt:lpstr>
      <vt:lpstr>Apple SD Gothic Neo</vt:lpstr>
      <vt:lpstr>Arial</vt:lpstr>
      <vt:lpstr>Bodoni MT</vt:lpstr>
      <vt:lpstr>Calibri</vt:lpstr>
      <vt:lpstr>Calibri Light</vt:lpstr>
      <vt:lpstr>Office 테마</vt:lpstr>
      <vt:lpstr>Pneumonia Detection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Pneumonia Detection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 Detection</dc:title>
  <dc:creator>하현수</dc:creator>
  <cp:lastModifiedBy>하현수</cp:lastModifiedBy>
  <cp:revision>16</cp:revision>
  <dcterms:created xsi:type="dcterms:W3CDTF">2018-09-19T12:38:21Z</dcterms:created>
  <dcterms:modified xsi:type="dcterms:W3CDTF">2018-10-04T05:15:10Z</dcterms:modified>
</cp:coreProperties>
</file>